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2" r:id="rId6"/>
    <p:sldId id="261" r:id="rId7"/>
    <p:sldId id="274" r:id="rId8"/>
    <p:sldId id="275" r:id="rId9"/>
    <p:sldId id="276" r:id="rId10"/>
    <p:sldId id="277" r:id="rId11"/>
    <p:sldId id="269" r:id="rId12"/>
    <p:sldId id="270" r:id="rId13"/>
    <p:sldId id="264" r:id="rId14"/>
    <p:sldId id="267" r:id="rId15"/>
    <p:sldId id="268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9081" autoAdjust="0"/>
  </p:normalViewPr>
  <p:slideViewPr>
    <p:cSldViewPr snapToGrid="0">
      <p:cViewPr varScale="1">
        <p:scale>
          <a:sx n="52" d="100"/>
          <a:sy n="52" d="100"/>
        </p:scale>
        <p:origin x="11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246A5-BB3C-451D-8DC0-1618A766F2D5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89DD2-F5D6-431C-8DE7-7DE0A09B6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34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29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004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66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89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Allow time to view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89DD2-F5D6-431C-8DE7-7DE0A09B6D2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547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Next fall, you will choose to work in one of these three groups.  If more than one person from your building/district, please choose different groups to ‘spread </a:t>
            </a:r>
            <a:r>
              <a:rPr lang="en-US" smtClean="0"/>
              <a:t>the wealth'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89DD2-F5D6-431C-8DE7-7DE0A09B6D2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759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6143-E03C-4CFD-AFDC-14E5BDEA754C}" type="datetimeFigureOut">
              <a:rPr lang="en-US" smtClean="0"/>
              <a:t>10/22/2014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252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10/22/2014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19151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10/22/2014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715585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10/22/2014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213507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10/22/2014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644365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10/22/2014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38490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smtClean="0"/>
              <a:t>10/22/2014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654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smtClean="0"/>
              <a:t>10/22/2014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605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smtClean="0"/>
              <a:t>10/22/2014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484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smtClean="0"/>
              <a:t>10/22/2014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91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smtClean="0"/>
              <a:t>10/22/2014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045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smtClean="0"/>
              <a:t>10/22/2014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822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smtClean="0"/>
              <a:t>10/22/2014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281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smtClean="0"/>
              <a:t>10/22/2014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860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smtClean="0"/>
              <a:t>10/22/2014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195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smtClean="0"/>
              <a:t>10/22/2014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978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smtClean="0"/>
              <a:t>10/22/2014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97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  <p:sldLayoutId id="2147483942" r:id="rId12"/>
    <p:sldLayoutId id="2147483943" r:id="rId13"/>
    <p:sldLayoutId id="2147483944" r:id="rId14"/>
    <p:sldLayoutId id="2147483945" r:id="rId15"/>
    <p:sldLayoutId id="2147483946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agej1@cliu.or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pagej1@cliu.or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pagej1@cliu.or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liu21cng.wikispaces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agej1@cliu.org" TargetMode="Externa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pagej1@cliu.or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agej1@cliu.or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pagej1@cliu.or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http://cliu21cng.wikispaces.com/file/view/DOK%20Science%20Examples.pdf/403167460/DOK%20Science%20Examples.pdf" TargetMode="External"/><Relationship Id="rId7" Type="http://schemas.openxmlformats.org/officeDocument/2006/relationships/hyperlink" Target="http://cliu21cng.wikispaces.com/file/view/dok_question_stems.pdf/523759858/dok_question_stems.pdf" TargetMode="External"/><Relationship Id="rId2" Type="http://schemas.openxmlformats.org/officeDocument/2006/relationships/hyperlink" Target="http://cliu21cng.wikispaces.com/file/view/DOKscience_KH11.pdf/403167488/DOKscience_KH1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liu21cng.wikispaces.com/file/view/WebsDepthofKnowledgeFlipChart.pdf/457670878/WebsDepthofKnowledgeFlipChart.pdf" TargetMode="External"/><Relationship Id="rId5" Type="http://schemas.openxmlformats.org/officeDocument/2006/relationships/hyperlink" Target="http://cliu21cng.wikispaces.com/file/view/CRM_math-sci_KH11.pdf/402375292/CRM_math-sci_KH11.pdf" TargetMode="External"/><Relationship Id="rId4" Type="http://schemas.openxmlformats.org/officeDocument/2006/relationships/hyperlink" Target="http://cliu21cng.wikispaces.com/file/view/DOK%20Science%20Examples%20ANSWERS.pdf/403167434/DOK%20Science%20Examples%20ANSWERS.pdf" TargetMode="External"/><Relationship Id="rId9" Type="http://schemas.openxmlformats.org/officeDocument/2006/relationships/hyperlink" Target="mailto:pagej1@cliu.or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pdesas.org/module/assessment/About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agej1@cliu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pagej1@cliu.or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pagej1@cliu.or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pagej1@cliu.or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pagej1@cliu.or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pagej1@cliu.or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agej1@cliu.org" TargetMode="External"/><Relationship Id="rId4" Type="http://schemas.openxmlformats.org/officeDocument/2006/relationships/hyperlink" Target="mailto:endersc@cliu.or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agej1@cliu.or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agej1@cliu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Keystone Exams &amp;</a:t>
            </a:r>
            <a:br>
              <a:rPr lang="en-US" dirty="0" smtClean="0"/>
            </a:br>
            <a:r>
              <a:rPr lang="en-US" dirty="0" smtClean="0"/>
              <a:t>Project Based 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Joseph A. Page</a:t>
            </a:r>
            <a:endParaRPr lang="en-US" sz="2400" dirty="0"/>
          </a:p>
          <a:p>
            <a:r>
              <a:rPr lang="en-US" sz="2400" dirty="0" smtClean="0"/>
              <a:t>Professional Development Facilitator</a:t>
            </a:r>
          </a:p>
          <a:p>
            <a:r>
              <a:rPr lang="en-US" sz="2400" dirty="0" smtClean="0"/>
              <a:t>Carbon Lehigh Intermediate Unit #21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8101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Roles in PBA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78464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r>
              <a:rPr lang="en-US" sz="2800" b="1" dirty="0"/>
              <a:t>School Site Administrator</a:t>
            </a:r>
          </a:p>
          <a:p>
            <a:pPr marL="692150" lvl="2" indent="-342900">
              <a:lnSpc>
                <a:spcPct val="90000"/>
              </a:lnSpc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en-US" sz="2400" dirty="0"/>
              <a:t>Responsible for scheduling and implementation of the PBA’s.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r>
              <a:rPr lang="en-US" sz="2800" b="1" dirty="0"/>
              <a:t>District Level Administrator</a:t>
            </a:r>
          </a:p>
          <a:p>
            <a:pPr marL="690563" lvl="1" indent="-344488">
              <a:buClrTx/>
              <a:buFont typeface="Wingdings" panose="05000000000000000000" pitchFamily="2" charset="2"/>
              <a:buChar char="Ø"/>
              <a:defRPr/>
            </a:pPr>
            <a:r>
              <a:rPr lang="en-US" sz="2400" b="1" dirty="0"/>
              <a:t>Role does not require administrative certification.  A teacher or guidance counselor may fill the role of the PBA District Level Administrator</a:t>
            </a:r>
            <a:endParaRPr lang="en-US" sz="2400" dirty="0"/>
          </a:p>
          <a:p>
            <a:pPr marL="685800">
              <a:spcBef>
                <a:spcPts val="12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2400" dirty="0"/>
              <a:t>Responsible for assigning site administrators and final submission of PBA.  Tracking students’ progress and completion of all elected PBA.</a:t>
            </a:r>
          </a:p>
          <a:p>
            <a:pPr marL="0" indent="0">
              <a:buNone/>
            </a:pP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1600200" y="5105401"/>
            <a:ext cx="10262286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600200" y="5779027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(610)769-4111</a:t>
            </a:r>
          </a:p>
        </p:txBody>
      </p:sp>
    </p:spTree>
    <p:extLst>
      <p:ext uri="{BB962C8B-B14F-4D97-AF65-F5344CB8AC3E}">
        <p14:creationId xmlns:p14="http://schemas.microsoft.com/office/powerpoint/2010/main" val="132455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Project is a Test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839655" y="1515297"/>
            <a:ext cx="10353762" cy="423942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sz="2400" dirty="0"/>
              <a:t>Students can only work on the project at school.  This includes any student in cyber school or a student who is homeschooled.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sz="2400" dirty="0"/>
              <a:t>Students must have a </a:t>
            </a:r>
            <a:r>
              <a:rPr lang="en-US" sz="2400" dirty="0" smtClean="0"/>
              <a:t>monitor (Test Administrator) </a:t>
            </a:r>
            <a:r>
              <a:rPr lang="en-US" sz="2400" dirty="0"/>
              <a:t>to sign them into the website and remain present while they work on the project.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sz="2400" dirty="0"/>
              <a:t>The monitor can be an </a:t>
            </a:r>
            <a:r>
              <a:rPr lang="en-US" sz="2400" dirty="0" smtClean="0"/>
              <a:t>aide (Employed by the LEA, but does not need to be certified)</a:t>
            </a:r>
            <a:endParaRPr lang="en-US" sz="24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sz="2400" dirty="0"/>
              <a:t>Tutors are assigned to each student and should be certified in the content area.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279396" y="5043617"/>
            <a:ext cx="10225216" cy="1724711"/>
            <a:chOff x="76200" y="5105400"/>
            <a:chExt cx="9067800" cy="172471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1279396" y="5717243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3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(610)769-4111</a:t>
            </a:r>
          </a:p>
        </p:txBody>
      </p:sp>
    </p:spTree>
    <p:extLst>
      <p:ext uri="{BB962C8B-B14F-4D97-AF65-F5344CB8AC3E}">
        <p14:creationId xmlns:p14="http://schemas.microsoft.com/office/powerpoint/2010/main" val="388074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016" y="265764"/>
            <a:ext cx="8911687" cy="1280890"/>
          </a:xfrm>
        </p:spPr>
        <p:txBody>
          <a:bodyPr/>
          <a:lstStyle/>
          <a:p>
            <a:r>
              <a:rPr lang="en-US"/>
              <a:t>The Project is a Test (Continued)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934303" y="1775254"/>
            <a:ext cx="8915400" cy="37776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sz="2400" dirty="0"/>
              <a:t>Tutors cannot actually help students with the content of the project.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sz="2400" dirty="0"/>
              <a:t>Tutors can point students toward practice problems in the eligible content and provide some remediation based on student need in a particular area.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sz="2400" dirty="0"/>
              <a:t>The tutor must review the project at set checkpoints and “sign off” on the project before it is sent to the state for scoring.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51919" y="4919120"/>
            <a:ext cx="10225216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451919" y="559274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3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(610)769-4111</a:t>
            </a:r>
          </a:p>
        </p:txBody>
      </p:sp>
    </p:spTree>
    <p:extLst>
      <p:ext uri="{BB962C8B-B14F-4D97-AF65-F5344CB8AC3E}">
        <p14:creationId xmlns:p14="http://schemas.microsoft.com/office/powerpoint/2010/main" val="360543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PBA -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88756"/>
            <a:ext cx="8915400" cy="377762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SAS Portal – Assessment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CLIU Content Networking Wiki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600" dirty="0">
                <a:hlinkClick r:id="rId3"/>
              </a:rPr>
              <a:t>http://cliu21cng.wikispaces.com</a:t>
            </a:r>
            <a:r>
              <a:rPr lang="en-US" sz="2600" dirty="0" smtClean="0">
                <a:hlinkClick r:id="rId3"/>
              </a:rPr>
              <a:t>/</a:t>
            </a:r>
            <a:endParaRPr lang="en-US" sz="2600" dirty="0"/>
          </a:p>
          <a:p>
            <a:pPr>
              <a:buFont typeface="Wingdings" panose="05000000000000000000" pitchFamily="2" charset="2"/>
              <a:buChar char="q"/>
            </a:pPr>
            <a:endParaRPr lang="en-US" sz="2800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1476632" y="4806313"/>
            <a:ext cx="10225216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476632" y="5479939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5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(610)769-4111</a:t>
            </a:r>
          </a:p>
        </p:txBody>
      </p:sp>
    </p:spTree>
    <p:extLst>
      <p:ext uri="{BB962C8B-B14F-4D97-AF65-F5344CB8AC3E}">
        <p14:creationId xmlns:p14="http://schemas.microsoft.com/office/powerpoint/2010/main" val="302844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what do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What new knowledge do you have?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What questions have been answered?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1587843" y="4944763"/>
            <a:ext cx="10225216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587843" y="5618389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3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(610)769-4111</a:t>
            </a:r>
          </a:p>
        </p:txBody>
      </p:sp>
    </p:spTree>
    <p:extLst>
      <p:ext uri="{BB962C8B-B14F-4D97-AF65-F5344CB8AC3E}">
        <p14:creationId xmlns:p14="http://schemas.microsoft.com/office/powerpoint/2010/main" val="304143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exams &amp; PBA –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01114"/>
            <a:ext cx="8915400" cy="377762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Goals for the group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 smtClean="0"/>
              <a:t>Create and share PBA style tasks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 smtClean="0"/>
              <a:t>Create and share Keystone Exam style MC questions and Constructed Response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 smtClean="0"/>
              <a:t>Create and share ‘supplemental instruction’ ideas, resources, and materials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2600" dirty="0"/>
          </a:p>
        </p:txBody>
      </p:sp>
      <p:grpSp>
        <p:nvGrpSpPr>
          <p:cNvPr id="4" name="Group 3"/>
          <p:cNvGrpSpPr/>
          <p:nvPr/>
        </p:nvGrpSpPr>
        <p:grpSpPr>
          <a:xfrm>
            <a:off x="1513702" y="5006547"/>
            <a:ext cx="10225216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513702" y="5680173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(610)769-4111</a:t>
            </a:r>
          </a:p>
        </p:txBody>
      </p:sp>
    </p:spTree>
    <p:extLst>
      <p:ext uri="{BB962C8B-B14F-4D97-AF65-F5344CB8AC3E}">
        <p14:creationId xmlns:p14="http://schemas.microsoft.com/office/powerpoint/2010/main" val="269035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exams &amp; PBA –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713470"/>
            <a:ext cx="8915400" cy="377762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Sharing with colleagues at your site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Continue to meet and network next school year</a:t>
            </a:r>
            <a:endParaRPr lang="en-US" sz="2600" dirty="0" smtClean="0"/>
          </a:p>
          <a:p>
            <a:pPr lvl="1">
              <a:buFont typeface="Wingdings" panose="05000000000000000000" pitchFamily="2" charset="2"/>
              <a:buChar char="q"/>
            </a:pPr>
            <a:endParaRPr lang="en-US" sz="2600" dirty="0"/>
          </a:p>
        </p:txBody>
      </p:sp>
      <p:grpSp>
        <p:nvGrpSpPr>
          <p:cNvPr id="4" name="Group 3"/>
          <p:cNvGrpSpPr/>
          <p:nvPr/>
        </p:nvGrpSpPr>
        <p:grpSpPr>
          <a:xfrm>
            <a:off x="1550773" y="4855741"/>
            <a:ext cx="10225216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550773" y="5529367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3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(610)769-4111</a:t>
            </a:r>
          </a:p>
        </p:txBody>
      </p:sp>
    </p:spTree>
    <p:extLst>
      <p:ext uri="{BB962C8B-B14F-4D97-AF65-F5344CB8AC3E}">
        <p14:creationId xmlns:p14="http://schemas.microsoft.com/office/powerpoint/2010/main" val="246433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Webb’s Depth of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565189"/>
            <a:ext cx="8915400" cy="3777622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b="1" dirty="0"/>
              <a:t>Webb's Depth of Knowledge</a:t>
            </a:r>
          </a:p>
          <a:p>
            <a:pPr marL="1025525">
              <a:buFont typeface="Wingdings" panose="05000000000000000000" pitchFamily="2" charset="2"/>
              <a:buChar char="Ø"/>
            </a:pPr>
            <a:r>
              <a:rPr lang="en-US" sz="2400" dirty="0">
                <a:hlinkClick r:id="rId2"/>
              </a:rPr>
              <a:t>DOK Science</a:t>
            </a:r>
            <a:endParaRPr lang="en-US" sz="2400" dirty="0"/>
          </a:p>
          <a:p>
            <a:pPr marL="1025525">
              <a:buFont typeface="Wingdings" panose="05000000000000000000" pitchFamily="2" charset="2"/>
              <a:buChar char="Ø"/>
            </a:pPr>
            <a:r>
              <a:rPr lang="en-US" sz="2400" dirty="0">
                <a:hlinkClick r:id="rId3"/>
              </a:rPr>
              <a:t>Science Examples</a:t>
            </a:r>
            <a:endParaRPr lang="en-US" sz="2400" dirty="0"/>
          </a:p>
          <a:p>
            <a:pPr marL="1025525">
              <a:buFont typeface="Wingdings" panose="05000000000000000000" pitchFamily="2" charset="2"/>
              <a:buChar char="Ø"/>
            </a:pPr>
            <a:r>
              <a:rPr lang="en-US" sz="2400" dirty="0">
                <a:hlinkClick r:id="rId4"/>
              </a:rPr>
              <a:t>Science Examples Answers</a:t>
            </a:r>
            <a:endParaRPr lang="en-US" sz="2400" dirty="0"/>
          </a:p>
          <a:p>
            <a:pPr marL="1025525">
              <a:buFont typeface="Wingdings" panose="05000000000000000000" pitchFamily="2" charset="2"/>
              <a:buChar char="Ø"/>
            </a:pPr>
            <a:r>
              <a:rPr lang="en-US" sz="2400" dirty="0">
                <a:hlinkClick r:id="rId5"/>
              </a:rPr>
              <a:t>Cognitive Rigor Matrix</a:t>
            </a:r>
            <a:endParaRPr lang="en-US" sz="2400" dirty="0"/>
          </a:p>
          <a:p>
            <a:pPr marL="1025525">
              <a:buFont typeface="Wingdings" panose="05000000000000000000" pitchFamily="2" charset="2"/>
              <a:buChar char="Ø"/>
            </a:pPr>
            <a:r>
              <a:rPr lang="en-US" sz="2400" dirty="0">
                <a:hlinkClick r:id="rId6"/>
              </a:rPr>
              <a:t>DOK Flip Chart</a:t>
            </a:r>
            <a:endParaRPr lang="en-US" sz="2400" dirty="0"/>
          </a:p>
          <a:p>
            <a:pPr marL="1025525">
              <a:buFont typeface="Wingdings" panose="05000000000000000000" pitchFamily="2" charset="2"/>
              <a:buChar char="Ø"/>
            </a:pPr>
            <a:r>
              <a:rPr lang="en-US" sz="2400" dirty="0">
                <a:hlinkClick r:id="rId7"/>
              </a:rPr>
              <a:t>DOK Questions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550773" y="4855741"/>
            <a:ext cx="10225216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550773" y="5529367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9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(610)769-4111</a:t>
            </a:r>
          </a:p>
        </p:txBody>
      </p:sp>
    </p:spTree>
    <p:extLst>
      <p:ext uri="{BB962C8B-B14F-4D97-AF65-F5344CB8AC3E}">
        <p14:creationId xmlns:p14="http://schemas.microsoft.com/office/powerpoint/2010/main" val="304645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PDE SAS Website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0596" y="2802830"/>
            <a:ext cx="8915400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>
                <a:hlinkClick r:id="rId2"/>
              </a:rPr>
              <a:t>PBA Resources &amp; Materials</a:t>
            </a:r>
            <a:endParaRPr lang="en-US" sz="4000" dirty="0"/>
          </a:p>
        </p:txBody>
      </p:sp>
      <p:grpSp>
        <p:nvGrpSpPr>
          <p:cNvPr id="4" name="Group 3"/>
          <p:cNvGrpSpPr/>
          <p:nvPr/>
        </p:nvGrpSpPr>
        <p:grpSpPr>
          <a:xfrm>
            <a:off x="1550773" y="4855741"/>
            <a:ext cx="10225216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550773" y="5529367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(610)769-4111</a:t>
            </a:r>
          </a:p>
        </p:txBody>
      </p:sp>
    </p:spTree>
    <p:extLst>
      <p:ext uri="{BB962C8B-B14F-4D97-AF65-F5344CB8AC3E}">
        <p14:creationId xmlns:p14="http://schemas.microsoft.com/office/powerpoint/2010/main" val="126724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Have You Heard?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8509" y="1459120"/>
            <a:ext cx="8915400" cy="377762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At your tables, share what you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Have heard about the Keystone Project Based Assessments?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Think you know about the Keystone Project Based Assessments?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Want to know about the Keystone Project Based Assessments?</a:t>
            </a:r>
            <a:endParaRPr 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1550773" y="4855741"/>
            <a:ext cx="10225216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550773" y="5529367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3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(610)769-4111</a:t>
            </a:r>
          </a:p>
        </p:txBody>
      </p:sp>
    </p:spTree>
    <p:extLst>
      <p:ext uri="{BB962C8B-B14F-4D97-AF65-F5344CB8AC3E}">
        <p14:creationId xmlns:p14="http://schemas.microsoft.com/office/powerpoint/2010/main" val="309286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7280" y="345091"/>
            <a:ext cx="8911687" cy="1280890"/>
          </a:xfrm>
        </p:spPr>
        <p:txBody>
          <a:bodyPr/>
          <a:lstStyle/>
          <a:p>
            <a:r>
              <a:rPr lang="en-US" dirty="0" smtClean="0"/>
              <a:t>Chapter 4 – Keystone Exams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7691" y="1061066"/>
            <a:ext cx="10353762" cy="50809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Graduation Requirement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Class of 2016-17: current </a:t>
            </a:r>
            <a:r>
              <a:rPr lang="en-US" sz="2400" dirty="0" smtClean="0"/>
              <a:t>tenth</a:t>
            </a:r>
            <a:r>
              <a:rPr lang="en-US" sz="2400" dirty="0" smtClean="0"/>
              <a:t> </a:t>
            </a:r>
            <a:r>
              <a:rPr lang="en-US" sz="2400" dirty="0" smtClean="0"/>
              <a:t>graders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Proficient or higher (Currently: ELA, Algebra 1, Biology)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Unlimited retakes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Supplemental instruction after each unsuccessful attempt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Exam or PBA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Accountability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Federal – ‘NCLB’ waiver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State – part of School Performance Profile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377778" y="5133289"/>
            <a:ext cx="10225216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377778" y="5806915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3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(610)769-4111</a:t>
            </a:r>
          </a:p>
        </p:txBody>
      </p:sp>
    </p:spTree>
    <p:extLst>
      <p:ext uri="{BB962C8B-B14F-4D97-AF65-F5344CB8AC3E}">
        <p14:creationId xmlns:p14="http://schemas.microsoft.com/office/powerpoint/2010/main" val="306569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4 – Keystone PBA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8509" y="1589436"/>
            <a:ext cx="10353762" cy="432198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Alternative for Graduation Requirement ONLY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After two (or more) unsuccessful attempts of Exam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 smtClean="0"/>
              <a:t>IEP Student (IEP Trumps All)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Team determines when student moves to project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Could move to PBA after one unsuccessful attempt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 smtClean="0"/>
              <a:t>May work on project and retake exam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 smtClean="0"/>
              <a:t>One PBA per Module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1550773" y="4855741"/>
            <a:ext cx="10225216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550773" y="5529367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3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(610)769-4111</a:t>
            </a:r>
          </a:p>
        </p:txBody>
      </p:sp>
    </p:spTree>
    <p:extLst>
      <p:ext uri="{BB962C8B-B14F-4D97-AF65-F5344CB8AC3E}">
        <p14:creationId xmlns:p14="http://schemas.microsoft.com/office/powerpoint/2010/main" val="237948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exams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0737" y="1589902"/>
            <a:ext cx="8915400" cy="3777622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Depth of Knowledge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/>
              <a:t>Majority at levels 2 and 3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Composition </a:t>
            </a:r>
            <a:r>
              <a:rPr lang="en-US" sz="2800" dirty="0"/>
              <a:t>is coming (subject to funding)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/>
              <a:t>Required beginning 2018-19 school year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/>
              <a:t>State graduation requirement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550773" y="4855741"/>
            <a:ext cx="10225216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550773" y="5529367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3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(610)769-4111</a:t>
            </a:r>
          </a:p>
        </p:txBody>
      </p:sp>
    </p:spTree>
    <p:extLst>
      <p:ext uri="{BB962C8B-B14F-4D97-AF65-F5344CB8AC3E}">
        <p14:creationId xmlns:p14="http://schemas.microsoft.com/office/powerpoint/2010/main" val="99587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PBA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8065" y="1540010"/>
            <a:ext cx="10353762" cy="452039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Test – not a creative project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One ‘project’ per module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Complete a project for each non-proficient module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Assesses </a:t>
            </a:r>
            <a:r>
              <a:rPr lang="en-US" sz="2800" b="1" dirty="0" smtClean="0">
                <a:solidFill>
                  <a:schemeClr val="accent4"/>
                </a:solidFill>
              </a:rPr>
              <a:t>same</a:t>
            </a:r>
            <a:r>
              <a:rPr lang="en-US" sz="2800" dirty="0" smtClean="0"/>
              <a:t> Eligible Content at the same DOK levels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Computer administered in a secure setting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Log on required; good for 1 hour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Monitored</a:t>
            </a:r>
            <a:endParaRPr 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1550773" y="4855741"/>
            <a:ext cx="10225216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550773" y="5529367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3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(610)769-4111</a:t>
            </a:r>
          </a:p>
        </p:txBody>
      </p:sp>
    </p:spTree>
    <p:extLst>
      <p:ext uri="{BB962C8B-B14F-4D97-AF65-F5344CB8AC3E}">
        <p14:creationId xmlns:p14="http://schemas.microsoft.com/office/powerpoint/2010/main" val="183613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Roles in PBA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78464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en-US" sz="2800" b="1" dirty="0">
                <a:ea typeface="ＭＳ Ｐゴシック" panose="020B0600070205080204" pitchFamily="34" charset="-128"/>
              </a:rPr>
              <a:t>Student</a:t>
            </a:r>
          </a:p>
          <a:p>
            <a:pPr lvl="1">
              <a:buClrTx/>
              <a:buFont typeface="Wingdings" panose="05000000000000000000" pitchFamily="2" charset="2"/>
              <a:buChar char="Ø"/>
            </a:pPr>
            <a:r>
              <a:rPr lang="en-US" altLang="en-US" sz="2400" dirty="0">
                <a:ea typeface="ＭＳ Ｐゴシック" panose="020B0600070205080204" pitchFamily="34" charset="-128"/>
              </a:rPr>
              <a:t>may retake the Keystone exam at anytime while working on </a:t>
            </a:r>
            <a:r>
              <a:rPr lang="en-US" altLang="en-US" sz="2400" dirty="0" smtClean="0">
                <a:ea typeface="ＭＳ Ｐゴシック" panose="020B0600070205080204" pitchFamily="34" charset="-128"/>
              </a:rPr>
              <a:t>PBA (Online)</a:t>
            </a:r>
            <a:endParaRPr lang="en-US" altLang="en-US" sz="2400" dirty="0">
              <a:ea typeface="ＭＳ Ｐゴシック" panose="020B0600070205080204" pitchFamily="34" charset="-128"/>
            </a:endParaRPr>
          </a:p>
          <a:p>
            <a:pPr lvl="1">
              <a:buClrTx/>
              <a:buFont typeface="Wingdings" panose="05000000000000000000" pitchFamily="2" charset="2"/>
              <a:buChar char="Ø"/>
            </a:pPr>
            <a:r>
              <a:rPr lang="en-US" altLang="en-US" sz="2400" dirty="0">
                <a:ea typeface="ＭＳ Ｐゴシック" panose="020B0600070205080204" pitchFamily="34" charset="-128"/>
              </a:rPr>
              <a:t>Must complete the project according to the timeline provided </a:t>
            </a:r>
          </a:p>
          <a:p>
            <a:pPr lvl="1">
              <a:buClrTx/>
              <a:buFont typeface="Wingdings" panose="05000000000000000000" pitchFamily="2" charset="2"/>
              <a:buChar char="Ø"/>
            </a:pPr>
            <a:r>
              <a:rPr lang="en-US" altLang="en-US" sz="2400" dirty="0">
                <a:ea typeface="ＭＳ Ｐゴシック" panose="020B0600070205080204" pitchFamily="34" charset="-128"/>
              </a:rPr>
              <a:t>Schedule and timeline for completion set by Building Administrator and guided by PDE procedures. </a:t>
            </a:r>
          </a:p>
          <a:p>
            <a:pPr lvl="1">
              <a:buClrTx/>
              <a:buFont typeface="Wingdings" panose="05000000000000000000" pitchFamily="2" charset="2"/>
              <a:buChar char="Ø"/>
            </a:pPr>
            <a:r>
              <a:rPr lang="en-US" altLang="en-US" sz="2400" dirty="0">
                <a:ea typeface="ＭＳ Ｐゴシック" panose="020B0600070205080204" pitchFamily="34" charset="-128"/>
              </a:rPr>
              <a:t>Must submit the completed project to his/her tutor for submission to regional review panel.  </a:t>
            </a:r>
          </a:p>
          <a:p>
            <a:pPr marL="0" indent="0">
              <a:buNone/>
            </a:pP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1600200" y="5105401"/>
            <a:ext cx="102870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600200" y="5779027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  <a:hlinkClick r:id="rId4"/>
              </a:rPr>
              <a:t>endersc@cliu.org</a:t>
            </a:r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      </a:t>
            </a:r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  <a:hlinkClick r:id="rId5"/>
              </a:rPr>
              <a:t>pagej1@cliu.org</a:t>
            </a:r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 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(610)769-4111</a:t>
            </a:r>
          </a:p>
        </p:txBody>
      </p:sp>
    </p:spTree>
    <p:extLst>
      <p:ext uri="{BB962C8B-B14F-4D97-AF65-F5344CB8AC3E}">
        <p14:creationId xmlns:p14="http://schemas.microsoft.com/office/powerpoint/2010/main" val="30266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Roles in PBA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2320" y="1256447"/>
            <a:ext cx="8229600" cy="42079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en-US" sz="2800" b="1" dirty="0">
                <a:ea typeface="ＭＳ Ｐゴシック" panose="020B0600070205080204" pitchFamily="34" charset="-128"/>
              </a:rPr>
              <a:t>Monitor/Test Administrator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US" altLang="en-US" sz="2400" dirty="0">
                <a:ea typeface="ＭＳ Ｐゴシック" panose="020B0600070205080204" pitchFamily="34" charset="-128"/>
              </a:rPr>
              <a:t>Ensures the student is scheduled for the correct PBA.</a:t>
            </a:r>
          </a:p>
          <a:p>
            <a:pPr>
              <a:spcBef>
                <a:spcPts val="1200"/>
              </a:spcBef>
              <a:buClrTx/>
              <a:buFont typeface="Wingdings" panose="05000000000000000000" pitchFamily="2" charset="2"/>
              <a:buChar char="Ø"/>
            </a:pPr>
            <a:r>
              <a:rPr lang="en-US" altLang="en-US" sz="2400" dirty="0">
                <a:ea typeface="ＭＳ Ｐゴシック" panose="020B0600070205080204" pitchFamily="34" charset="-128"/>
              </a:rPr>
              <a:t> Logs in student to online site and ensures security measure. </a:t>
            </a:r>
          </a:p>
          <a:p>
            <a:pPr>
              <a:spcBef>
                <a:spcPts val="1200"/>
              </a:spcBef>
              <a:buClrTx/>
              <a:buFont typeface="Wingdings" panose="05000000000000000000" pitchFamily="2" charset="2"/>
              <a:buChar char="Ø"/>
            </a:pPr>
            <a:r>
              <a:rPr lang="en-US" altLang="en-US" sz="2400" dirty="0">
                <a:ea typeface="ＭＳ Ｐゴシック" panose="020B0600070205080204" pitchFamily="34" charset="-128"/>
              </a:rPr>
              <a:t>Ensures the student has completed all activities with the timeframe and schedule.  </a:t>
            </a:r>
          </a:p>
          <a:p>
            <a:pPr>
              <a:spcBef>
                <a:spcPts val="1200"/>
              </a:spcBef>
              <a:buClrTx/>
              <a:buFont typeface="Wingdings" panose="05000000000000000000" pitchFamily="2" charset="2"/>
              <a:buChar char="Ø"/>
            </a:pPr>
            <a:r>
              <a:rPr lang="en-US" altLang="en-US" sz="2400" dirty="0">
                <a:ea typeface="ＭＳ Ｐゴシック" panose="020B0600070205080204" pitchFamily="34" charset="-128"/>
              </a:rPr>
              <a:t>Notifies tutor if any content difficulties are recognized. (Monitor does not make any judgments on correctness of work)</a:t>
            </a:r>
          </a:p>
          <a:p>
            <a:pPr marL="0" indent="0">
              <a:buNone/>
            </a:pP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1600199" y="5105401"/>
            <a:ext cx="10459995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600200" y="5779027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(610)769-4111</a:t>
            </a:r>
          </a:p>
        </p:txBody>
      </p:sp>
    </p:spTree>
    <p:extLst>
      <p:ext uri="{BB962C8B-B14F-4D97-AF65-F5344CB8AC3E}">
        <p14:creationId xmlns:p14="http://schemas.microsoft.com/office/powerpoint/2010/main" val="33632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4" y="358784"/>
            <a:ext cx="8911687" cy="128089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Roles in PBA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5828" y="999229"/>
            <a:ext cx="9778783" cy="474778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 typeface="Wingdings 2" pitchFamily="-65" charset="2"/>
              <a:buChar char=""/>
              <a:defRPr/>
            </a:pPr>
            <a:r>
              <a:rPr lang="en-US" sz="3300" b="1" dirty="0"/>
              <a:t>Tutor</a:t>
            </a:r>
          </a:p>
          <a:p>
            <a:pPr marL="800100" indent="-457200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sz="2400" b="1" dirty="0"/>
              <a:t>Must be certified in the content area he/she is tutoring</a:t>
            </a:r>
          </a:p>
          <a:p>
            <a:pPr lvl="1">
              <a:buClrTx/>
              <a:buFont typeface="Wingdings" panose="05000000000000000000" pitchFamily="2" charset="2"/>
              <a:buChar char="Ø"/>
              <a:defRPr/>
            </a:pPr>
            <a:r>
              <a:rPr lang="en-US" sz="2400" dirty="0"/>
              <a:t>Responsible for checking student work at various checkpoints in the PBA for accuracy.</a:t>
            </a:r>
          </a:p>
          <a:p>
            <a:pPr lvl="1">
              <a:buClrTx/>
              <a:buFont typeface="Wingdings" panose="05000000000000000000" pitchFamily="2" charset="2"/>
              <a:buChar char="Ø"/>
              <a:defRPr/>
            </a:pPr>
            <a:r>
              <a:rPr lang="en-US" sz="2400" dirty="0"/>
              <a:t>Provides supplemental instruction on Assessment Anchors and Eligible Content on areas of student need identified by the student, monitor, and/or tutor. </a:t>
            </a:r>
          </a:p>
          <a:p>
            <a:pPr lvl="1">
              <a:buClrTx/>
              <a:buFont typeface="Wingdings" panose="05000000000000000000" pitchFamily="2" charset="2"/>
              <a:buChar char="Ø"/>
              <a:defRPr/>
            </a:pPr>
            <a:r>
              <a:rPr lang="en-US" sz="2400" dirty="0"/>
              <a:t>Tutor may not provide instruction on specific problems of the PBA activities.  </a:t>
            </a:r>
          </a:p>
          <a:p>
            <a:pPr lvl="1">
              <a:buClrTx/>
              <a:buFont typeface="Wingdings" panose="05000000000000000000" pitchFamily="2" charset="2"/>
              <a:buChar char="Ø"/>
              <a:defRPr/>
            </a:pPr>
            <a:r>
              <a:rPr lang="en-US" sz="2400" dirty="0"/>
              <a:t>Tutor permits the continuation of the PBA activities after a check point has been completed.  </a:t>
            </a:r>
          </a:p>
          <a:p>
            <a:pPr lvl="1">
              <a:buClrTx/>
              <a:buFont typeface="Wingdings" panose="05000000000000000000" pitchFamily="2" charset="2"/>
              <a:buChar char="Ø"/>
              <a:defRPr/>
            </a:pPr>
            <a:r>
              <a:rPr lang="en-US" sz="2400" dirty="0"/>
              <a:t>After the PBA is completed and reviewed and is deemed to have met the criteria for submission, tutor forwards the PBA to the site administrator for submission.</a:t>
            </a:r>
          </a:p>
          <a:p>
            <a:pPr marL="0" indent="0">
              <a:buNone/>
            </a:pP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1600200" y="5105401"/>
            <a:ext cx="10225216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600200" y="5779027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>
                <a:solidFill>
                  <a:srgbClr val="26306C"/>
                </a:solidFill>
                <a:latin typeface="Cambria" pitchFamily="18" charset="0"/>
              </a:rPr>
              <a:t>(610)769-4111</a:t>
            </a:r>
          </a:p>
        </p:txBody>
      </p:sp>
    </p:spTree>
    <p:extLst>
      <p:ext uri="{BB962C8B-B14F-4D97-AF65-F5344CB8AC3E}">
        <p14:creationId xmlns:p14="http://schemas.microsoft.com/office/powerpoint/2010/main" val="293264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209</TotalTime>
  <Words>1027</Words>
  <Application>Microsoft Office PowerPoint</Application>
  <PresentationFormat>Widescreen</PresentationFormat>
  <Paragraphs>177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ＭＳ Ｐゴシック</vt:lpstr>
      <vt:lpstr>Arial</vt:lpstr>
      <vt:lpstr>Calibri</vt:lpstr>
      <vt:lpstr>Cambria</vt:lpstr>
      <vt:lpstr>Century Gothic</vt:lpstr>
      <vt:lpstr>Wingdings</vt:lpstr>
      <vt:lpstr>Wingdings 2</vt:lpstr>
      <vt:lpstr>Wingdings 3</vt:lpstr>
      <vt:lpstr>Wisp</vt:lpstr>
      <vt:lpstr>Keystone Exams &amp; Project Based Assessment</vt:lpstr>
      <vt:lpstr>What Have You Heard?</vt:lpstr>
      <vt:lpstr>Chapter 4 – Keystone Exams</vt:lpstr>
      <vt:lpstr>Chapter 4 – Keystone PBA</vt:lpstr>
      <vt:lpstr>Keystone exams</vt:lpstr>
      <vt:lpstr>Keystone PBA</vt:lpstr>
      <vt:lpstr>Roles in PBA</vt:lpstr>
      <vt:lpstr>Roles in PBA</vt:lpstr>
      <vt:lpstr>Roles in PBA</vt:lpstr>
      <vt:lpstr>Roles in PBA</vt:lpstr>
      <vt:lpstr>The Project is a Test</vt:lpstr>
      <vt:lpstr>The Project is a Test (Continued)</vt:lpstr>
      <vt:lpstr>Keystone PBA - resources</vt:lpstr>
      <vt:lpstr>Now what do You know?</vt:lpstr>
      <vt:lpstr>Keystone exams &amp; PBA – Next steps</vt:lpstr>
      <vt:lpstr>Keystone exams &amp; PBA – Next steps</vt:lpstr>
      <vt:lpstr>Webb’s Depth of knowledge</vt:lpstr>
      <vt:lpstr>PDE SAS Website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Keystone Exams &amp; Project Based Assessment</dc:title>
  <dc:creator>Cathy Enders</dc:creator>
  <cp:lastModifiedBy>Joseph Page</cp:lastModifiedBy>
  <cp:revision>19</cp:revision>
  <dcterms:created xsi:type="dcterms:W3CDTF">2014-03-20T15:38:42Z</dcterms:created>
  <dcterms:modified xsi:type="dcterms:W3CDTF">2014-10-22T12:18:28Z</dcterms:modified>
</cp:coreProperties>
</file>